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70" r:id="rId3"/>
    <p:sldId id="271" r:id="rId4"/>
    <p:sldId id="261" r:id="rId5"/>
    <p:sldId id="262" r:id="rId6"/>
    <p:sldId id="268" r:id="rId7"/>
    <p:sldId id="269" r:id="rId8"/>
    <p:sldId id="263" r:id="rId9"/>
    <p:sldId id="272" r:id="rId10"/>
    <p:sldId id="264" r:id="rId11"/>
    <p:sldId id="265" r:id="rId12"/>
    <p:sldId id="266" r:id="rId13"/>
    <p:sldId id="267" r:id="rId14"/>
    <p:sldId id="259" r:id="rId15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536" y="-354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63ED7-002F-47A0-9050-9A3E7F739325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685800"/>
            <a:ext cx="5273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C4647-F6E3-4606-AFA4-BEC71F6D2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3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76400" y="264160"/>
            <a:ext cx="7010400" cy="7264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496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368040"/>
            <a:ext cx="4038600" cy="165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613401"/>
            <a:ext cx="2895600" cy="21187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613401"/>
            <a:ext cx="2133600" cy="211878"/>
          </a:xfrm>
        </p:spPr>
        <p:txBody>
          <a:bodyPr/>
          <a:lstStyle>
            <a:lvl1pPr>
              <a:defRPr/>
            </a:lvl1pPr>
          </a:lstStyle>
          <a:p>
            <a:fld id="{4D05EE95-60BE-4DDA-AFB9-0FD39CA6C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1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2650" y="66675"/>
            <a:ext cx="6534150" cy="523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8675"/>
            <a:ext cx="8229600" cy="4480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1E6B-E5C5-2449-8ACB-FCCFF047773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5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55A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55A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55A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55A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55A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4000" spc="150" dirty="0"/>
              <a:t>Network Externalities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B189</a:t>
            </a:r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 dirty="0">
              <a:solidFill>
                <a:schemeClr val="tx2"/>
              </a:solidFill>
              <a:latin typeface="Tekton Pro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schemeClr val="tx2"/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Standards and technologies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3200" dirty="0"/>
              <a:t>Network externalities depend on a separation of one means or mode and another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/>
              <a:t>CDs are digital etchings in a reflective surface. Vinyl uses a variable depth of groove in the surface.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/>
              <a:t>These are incompatible technologies (you can put a CD on a turntable but you can’t ‘read’ it).</a:t>
            </a:r>
          </a:p>
          <a:p>
            <a:pPr>
              <a:lnSpc>
                <a:spcPct val="120000"/>
              </a:lnSpc>
            </a:pPr>
            <a:r>
              <a:rPr lang="en-US" altLang="en-US" sz="3200" dirty="0"/>
              <a:t>Other examples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/>
              <a:t>MS .</a:t>
            </a:r>
            <a:r>
              <a:rPr lang="en-US" altLang="en-US" sz="2800" dirty="0" err="1"/>
              <a:t>xls</a:t>
            </a:r>
            <a:r>
              <a:rPr lang="en-US" altLang="en-US" sz="2800" dirty="0"/>
              <a:t> and Lotus .</a:t>
            </a:r>
            <a:r>
              <a:rPr lang="en-US" altLang="en-US" sz="2800" dirty="0" err="1"/>
              <a:t>wks</a:t>
            </a:r>
            <a:r>
              <a:rPr lang="en-US" altLang="en-US" sz="2800" dirty="0"/>
              <a:t> formats for spreadsheets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/>
              <a:t>Linux and Windows programs </a:t>
            </a:r>
          </a:p>
          <a:p>
            <a:pPr lvl="1">
              <a:lnSpc>
                <a:spcPct val="120000"/>
              </a:lnSpc>
            </a:pPr>
            <a:r>
              <a:rPr lang="en-US" altLang="en-US" sz="2800" dirty="0"/>
              <a:t>GSM, CDMA (IS-95B, Sprint, Verizon) and TDMA (IS-136, AT&amp;T, DT, FT,TDK…) in mobile phones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Adoption issues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Excess Momentum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Networks externalities can force adoption, sometimes of an inferior technology, as companies rush to avoid missing the boat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Excess Inertia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Networks externalities can delay adoption as firms wait to see which technology or standard is likely to prevail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Mobile phones in the US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Networks externalities can prevent adoption of subsequent superior technologies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Windows and OS/2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QUERTY and Dvorak </a:t>
            </a:r>
            <a:r>
              <a:rPr lang="en-US" altLang="en-US" dirty="0" smtClean="0"/>
              <a:t>keyboards</a:t>
            </a:r>
          </a:p>
          <a:p>
            <a:pPr lvl="2">
              <a:lnSpc>
                <a:spcPct val="120000"/>
              </a:lnSpc>
            </a:pPr>
            <a:r>
              <a:rPr lang="en-US" altLang="en-US" dirty="0" smtClean="0"/>
              <a:t>eBay and Yahoo Auctions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8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000" dirty="0"/>
              <a:t>Coordination, value creation and appropriation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1663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Coordination may reduce individual appropriation in relative terms but increase total value creation overall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Smaller slice of a larger pie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Governments, industry associations or dominant firms sometimes ‘mandate’ one particular standard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GSM in Europe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110 volt AC domestic electricity supply, light bulb sockets (bayonet or screw), electrical wall plugs / sockets, railway track 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IBM 370 architecture, PC-DOS</a:t>
            </a:r>
          </a:p>
          <a:p>
            <a:pPr lvl="1">
              <a:lnSpc>
                <a:spcPct val="120000"/>
              </a:lnSpc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8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One example</a:t>
            </a:r>
            <a:endParaRPr lang="en-US" altLang="en-US" sz="3600" dirty="0"/>
          </a:p>
        </p:txBody>
      </p:sp>
      <p:pic>
        <p:nvPicPr>
          <p:cNvPr id="13321" name="Picture 9" descr="light-bulb-twist-fix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40" y="1489591"/>
            <a:ext cx="1958182" cy="1712679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light-bulb-bayonet-fixtur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488" y="1489591"/>
            <a:ext cx="2225675" cy="16510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2" name="Picture 20" descr="Uk_13a_double_sock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5669" y="3517318"/>
            <a:ext cx="3236912" cy="1651000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676525" y="3616325"/>
            <a:ext cx="1752600" cy="165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72D1"/>
              </a:buClr>
              <a:buSzPct val="75000"/>
              <a:buFont typeface="Arial" charset="0"/>
              <a:buChar char="►"/>
              <a:defRPr sz="2400">
                <a:solidFill>
                  <a:srgbClr val="A5D6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72D1"/>
              </a:buClr>
              <a:buChar char="•"/>
              <a:defRPr sz="2000">
                <a:solidFill>
                  <a:srgbClr val="A5D6FF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072D1"/>
              </a:buClr>
              <a:buSzPct val="50000"/>
              <a:buFont typeface="Arial" charset="0"/>
              <a:buChar char="►"/>
              <a:defRPr>
                <a:solidFill>
                  <a:srgbClr val="A5D6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072D1"/>
              </a:buClr>
              <a:buChar char="•"/>
              <a:defRPr sz="1600">
                <a:solidFill>
                  <a:srgbClr val="A5D6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072D1"/>
              </a:buClr>
              <a:buSzPct val="40000"/>
              <a:buFont typeface="Arial" charset="0"/>
              <a:buChar char="►"/>
              <a:defRPr sz="1600">
                <a:solidFill>
                  <a:srgbClr val="A5D6FF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72D1"/>
              </a:buClr>
              <a:buSzPct val="40000"/>
              <a:buFont typeface="Arial" charset="0"/>
              <a:buChar char="►"/>
              <a:defRPr sz="1600">
                <a:solidFill>
                  <a:srgbClr val="A5D6FF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72D1"/>
              </a:buClr>
              <a:buSzPct val="40000"/>
              <a:buFont typeface="Arial" charset="0"/>
              <a:buChar char="►"/>
              <a:defRPr sz="1600">
                <a:solidFill>
                  <a:srgbClr val="A5D6FF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72D1"/>
              </a:buClr>
              <a:buSzPct val="40000"/>
              <a:buFont typeface="Arial" charset="0"/>
              <a:buChar char="►"/>
              <a:defRPr sz="1600">
                <a:solidFill>
                  <a:srgbClr val="A5D6FF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72D1"/>
              </a:buClr>
              <a:buSzPct val="40000"/>
              <a:buFont typeface="Arial" charset="0"/>
              <a:buChar char="►"/>
              <a:defRPr sz="1600">
                <a:solidFill>
                  <a:srgbClr val="A5D6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7" name="Picture 15" descr="US-wall-groun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7" y="3689932"/>
            <a:ext cx="1106488" cy="15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59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Competing standards (I)…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33425"/>
            <a:ext cx="537549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98950"/>
            <a:ext cx="5857875" cy="230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4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standards (</a:t>
            </a:r>
            <a:r>
              <a:rPr lang="en-US" dirty="0" smtClean="0"/>
              <a:t>II)…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" y="1123948"/>
            <a:ext cx="8504558" cy="432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Definition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altLang="en-US" sz="3600" dirty="0"/>
              <a:t>	</a:t>
            </a:r>
            <a:r>
              <a:rPr lang="en-US" altLang="en-US" sz="3600" dirty="0" smtClean="0"/>
              <a:t>“</a:t>
            </a:r>
            <a:r>
              <a:rPr lang="en-US" altLang="en-US" dirty="0" smtClean="0"/>
              <a:t>A </a:t>
            </a:r>
            <a:r>
              <a:rPr lang="en-US" altLang="en-US" dirty="0"/>
              <a:t>network externality exists when adoption is characterized by complementarily in consumption or </a:t>
            </a:r>
            <a:r>
              <a:rPr lang="en-US" altLang="en-US" dirty="0" smtClean="0"/>
              <a:t>production”. </a:t>
            </a:r>
            <a:endParaRPr lang="en-US" altLang="en-US" dirty="0"/>
          </a:p>
          <a:p>
            <a:pPr>
              <a:buFont typeface="Arial" charset="0"/>
              <a:buNone/>
            </a:pPr>
            <a:r>
              <a:rPr lang="en-US" altLang="en-US" sz="3600" dirty="0"/>
              <a:t>	</a:t>
            </a:r>
            <a:r>
              <a:rPr lang="en-US" altLang="en-US" sz="1600" dirty="0" err="1"/>
              <a:t>Tirole</a:t>
            </a:r>
            <a:r>
              <a:rPr lang="en-US" altLang="en-US" sz="1600" dirty="0"/>
              <a:t>, J. 1988. Theory of Industrial Organization. Cambridge, MA: MIT Press: </a:t>
            </a:r>
            <a:r>
              <a:rPr lang="en-US" altLang="en-US" sz="1600" dirty="0" smtClean="0"/>
              <a:t>p404</a:t>
            </a:r>
          </a:p>
          <a:p>
            <a:pPr>
              <a:buFont typeface="Arial" charset="0"/>
              <a:buNone/>
            </a:pPr>
            <a:r>
              <a:rPr lang="en-US" altLang="en-US" sz="1600" dirty="0" smtClean="0"/>
              <a:t>	</a:t>
            </a:r>
          </a:p>
          <a:p>
            <a:pPr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When a product’s value depends on the use or availability of other products or services</a:t>
            </a:r>
            <a:endParaRPr lang="en-US" altLang="en-US" dirty="0"/>
          </a:p>
          <a:p>
            <a:pPr lvl="1">
              <a:buFontTx/>
              <a:buNone/>
            </a:pPr>
            <a:endParaRPr lang="en-US" alt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Direct and indirect externalities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Direct externalities</a:t>
            </a:r>
          </a:p>
          <a:p>
            <a:pPr lvl="1"/>
            <a:r>
              <a:rPr lang="en-US" dirty="0"/>
              <a:t>The telephone</a:t>
            </a:r>
          </a:p>
          <a:p>
            <a:pPr lvl="1"/>
            <a:r>
              <a:rPr lang="en-US" dirty="0"/>
              <a:t>The fax machine</a:t>
            </a:r>
          </a:p>
          <a:p>
            <a:pPr lvl="1"/>
            <a:r>
              <a:rPr lang="en-US" dirty="0"/>
              <a:t>MS </a:t>
            </a:r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Google (search data)</a:t>
            </a:r>
          </a:p>
          <a:p>
            <a:pPr lvl="1"/>
            <a:r>
              <a:rPr lang="en-US" dirty="0" smtClean="0"/>
              <a:t>Amazon (purchase history data)</a:t>
            </a:r>
          </a:p>
          <a:p>
            <a:pPr lvl="1"/>
            <a:r>
              <a:rPr lang="en-US" dirty="0" smtClean="0"/>
              <a:t>Netflix (movie choices)</a:t>
            </a:r>
          </a:p>
          <a:p>
            <a:pPr lvl="1"/>
            <a:r>
              <a:rPr lang="en-US" dirty="0" smtClean="0"/>
              <a:t>? Kaiser (treatment / health outcome data)</a:t>
            </a:r>
          </a:p>
          <a:p>
            <a:r>
              <a:rPr lang="en-US" dirty="0" smtClean="0"/>
              <a:t>Indirect </a:t>
            </a:r>
            <a:r>
              <a:rPr lang="en-US" dirty="0"/>
              <a:t>externalities</a:t>
            </a:r>
          </a:p>
          <a:p>
            <a:pPr lvl="1"/>
            <a:r>
              <a:rPr lang="en-US" dirty="0"/>
              <a:t>VHS / Betamax (content / players)</a:t>
            </a:r>
          </a:p>
          <a:p>
            <a:pPr lvl="1"/>
            <a:r>
              <a:rPr lang="en-US" dirty="0" smtClean="0"/>
              <a:t>Record Players / CD </a:t>
            </a:r>
            <a:r>
              <a:rPr lang="en-US" dirty="0"/>
              <a:t>Players (content / players)</a:t>
            </a:r>
          </a:p>
          <a:p>
            <a:pPr lvl="1"/>
            <a:r>
              <a:rPr lang="en-US" dirty="0"/>
              <a:t>HD DVD / </a:t>
            </a:r>
            <a:r>
              <a:rPr lang="en-US" dirty="0" err="1" smtClean="0"/>
              <a:t>BluRay</a:t>
            </a:r>
            <a:r>
              <a:rPr lang="en-US" dirty="0" smtClean="0"/>
              <a:t> (content / players)</a:t>
            </a:r>
          </a:p>
          <a:p>
            <a:pPr lvl="1"/>
            <a:r>
              <a:rPr lang="en-US" dirty="0" smtClean="0"/>
              <a:t>Streaming content vs DVD (content / bandwidth)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7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E.g., Microsoft Office file format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1676400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customers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3805237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Fewer </a:t>
            </a:r>
          </a:p>
          <a:p>
            <a:pPr algn="ctr"/>
            <a:r>
              <a:rPr lang="en-US" dirty="0" smtClean="0"/>
              <a:t>exchange costs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00200" y="3805237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attractive option</a:t>
            </a:r>
            <a:endParaRPr lang="en-US" dirty="0"/>
          </a:p>
        </p:txBody>
      </p:sp>
      <p:cxnSp>
        <p:nvCxnSpPr>
          <p:cNvPr id="9" name="Elbow Connector 8"/>
          <p:cNvCxnSpPr>
            <a:stCxn id="4" idx="3"/>
            <a:endCxn id="5" idx="0"/>
          </p:cNvCxnSpPr>
          <p:nvPr/>
        </p:nvCxnSpPr>
        <p:spPr>
          <a:xfrm>
            <a:off x="5105400" y="2133600"/>
            <a:ext cx="876300" cy="167163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0"/>
            <a:endCxn id="4" idx="1"/>
          </p:cNvCxnSpPr>
          <p:nvPr/>
        </p:nvCxnSpPr>
        <p:spPr>
          <a:xfrm rot="5400000" flipH="1" flipV="1">
            <a:off x="2078832" y="2531269"/>
            <a:ext cx="1671637" cy="876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1"/>
            <a:endCxn id="6" idx="3"/>
          </p:cNvCxnSpPr>
          <p:nvPr/>
        </p:nvCxnSpPr>
        <p:spPr>
          <a:xfrm flipH="1">
            <a:off x="3352800" y="4262437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2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3057525" y="2476500"/>
            <a:ext cx="4618545" cy="31051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 Players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7329" y="1099385"/>
            <a:ext cx="1752600" cy="12663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Larger installed base (more buyers of digital music)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91175" y="2721770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attractive to record companies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1550" y="2365695"/>
            <a:ext cx="1752600" cy="1493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Players are more attractive to customers</a:t>
            </a:r>
          </a:p>
          <a:p>
            <a:pPr algn="ctr"/>
            <a:r>
              <a:rPr lang="en-US" dirty="0" smtClean="0"/>
              <a:t>(more content)</a:t>
            </a:r>
            <a:endParaRPr lang="en-US" dirty="0"/>
          </a:p>
        </p:txBody>
      </p:sp>
      <p:cxnSp>
        <p:nvCxnSpPr>
          <p:cNvPr id="9" name="Elbow Connector 8"/>
          <p:cNvCxnSpPr>
            <a:stCxn id="4" idx="3"/>
            <a:endCxn id="5" idx="0"/>
          </p:cNvCxnSpPr>
          <p:nvPr/>
        </p:nvCxnSpPr>
        <p:spPr>
          <a:xfrm>
            <a:off x="5159929" y="1732540"/>
            <a:ext cx="1307546" cy="98923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6" idx="0"/>
            <a:endCxn id="4" idx="1"/>
          </p:cNvCxnSpPr>
          <p:nvPr/>
        </p:nvCxnSpPr>
        <p:spPr>
          <a:xfrm rot="5400000" flipH="1" flipV="1">
            <a:off x="2311012" y="1269379"/>
            <a:ext cx="633155" cy="15594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4257675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digitally recorded music</a:t>
            </a:r>
          </a:p>
          <a:p>
            <a:pPr algn="ctr"/>
            <a:r>
              <a:rPr lang="en-US" dirty="0" smtClean="0"/>
              <a:t>(CDs) </a:t>
            </a:r>
            <a:endParaRPr lang="en-US" dirty="0"/>
          </a:p>
        </p:txBody>
      </p:sp>
      <p:cxnSp>
        <p:nvCxnSpPr>
          <p:cNvPr id="14" name="Elbow Connector 13"/>
          <p:cNvCxnSpPr>
            <a:stCxn id="5" idx="2"/>
            <a:endCxn id="13" idx="3"/>
          </p:cNvCxnSpPr>
          <p:nvPr/>
        </p:nvCxnSpPr>
        <p:spPr>
          <a:xfrm rot="5400000">
            <a:off x="5247086" y="3494485"/>
            <a:ext cx="1078705" cy="136207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3" idx="1"/>
            <a:endCxn id="6" idx="2"/>
          </p:cNvCxnSpPr>
          <p:nvPr/>
        </p:nvCxnSpPr>
        <p:spPr>
          <a:xfrm rot="10800000">
            <a:off x="1847850" y="3858937"/>
            <a:ext cx="1504950" cy="85593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9279" y="3806191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Complementary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Firm or industry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200" dirty="0"/>
              <a:t>Firm </a:t>
            </a:r>
            <a:r>
              <a:rPr lang="en-US" altLang="en-US" sz="3200" dirty="0" smtClean="0"/>
              <a:t>specific externalities</a:t>
            </a:r>
            <a:endParaRPr lang="en-US" altLang="en-US" sz="3200" dirty="0"/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Symphony (Lotus) / MS Office (Microsoft)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VHS (Matsushita) / </a:t>
            </a:r>
            <a:r>
              <a:rPr lang="en-US" altLang="en-US" sz="2800" dirty="0" err="1"/>
              <a:t>BetaMax</a:t>
            </a:r>
            <a:r>
              <a:rPr lang="en-US" altLang="en-US" sz="2800" dirty="0"/>
              <a:t> (Sony)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HD DVD (Matsushita, Phillips) / </a:t>
            </a:r>
            <a:r>
              <a:rPr lang="en-US" altLang="en-US" sz="2800" dirty="0" smtClean="0"/>
              <a:t>Blu-ray </a:t>
            </a:r>
            <a:r>
              <a:rPr lang="en-US" altLang="en-US" sz="2800" dirty="0"/>
              <a:t>(Sony</a:t>
            </a:r>
            <a:r>
              <a:rPr lang="en-US" altLang="en-US" sz="28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Nintendo, Sega, PlayStation, X-box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en-US" dirty="0" smtClean="0"/>
              <a:t>In the age of “big data”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 smtClean="0"/>
              <a:t>Google (Yahoo, </a:t>
            </a:r>
            <a:r>
              <a:rPr lang="en-US" altLang="en-US" sz="2800" dirty="0" err="1" smtClean="0"/>
              <a:t>Altavista</a:t>
            </a:r>
            <a:r>
              <a:rPr lang="en-US" altLang="en-US" sz="2800" dirty="0" smtClean="0"/>
              <a:t>, Lycos, </a:t>
            </a:r>
            <a:r>
              <a:rPr lang="en-US" altLang="en-US" sz="2800" dirty="0" err="1" smtClean="0"/>
              <a:t>Infoseek</a:t>
            </a:r>
            <a:r>
              <a:rPr lang="en-US" altLang="en-US" sz="2800" dirty="0" smtClean="0"/>
              <a:t>, Bing)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eBay (Yahoo)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 smtClean="0"/>
              <a:t>Amazon… </a:t>
            </a:r>
            <a:endParaRPr lang="en-US" altLang="en-US" sz="2800" dirty="0"/>
          </a:p>
          <a:p>
            <a:pPr>
              <a:lnSpc>
                <a:spcPct val="110000"/>
              </a:lnSpc>
            </a:pPr>
            <a:r>
              <a:rPr lang="en-US" altLang="en-US" sz="3200" dirty="0"/>
              <a:t>Industry level externalities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The telephone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The fax machine</a:t>
            </a:r>
          </a:p>
          <a:p>
            <a:pPr lvl="1">
              <a:lnSpc>
                <a:spcPct val="110000"/>
              </a:lnSpc>
            </a:pPr>
            <a:r>
              <a:rPr lang="en-US" altLang="en-US" sz="2800" dirty="0"/>
              <a:t>Vinyl / </a:t>
            </a:r>
            <a:r>
              <a:rPr lang="en-US" altLang="en-US" sz="2800" dirty="0" smtClean="0"/>
              <a:t>CD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QWERTY</a:t>
            </a:r>
            <a:endParaRPr lang="en-US" alt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/>
              <a:t>Industrial Districts</a:t>
            </a:r>
            <a:endParaRPr lang="en-US" altLang="en-US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24481"/>
            <a:ext cx="8229600" cy="44806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3200" dirty="0" smtClean="0"/>
              <a:t>Geographic Network Effects </a:t>
            </a:r>
            <a:br>
              <a:rPr lang="en-US" altLang="en-US" sz="3200" dirty="0" smtClean="0"/>
            </a:br>
            <a:r>
              <a:rPr lang="en-US" altLang="en-US" sz="3200" dirty="0" smtClean="0"/>
              <a:t>(“Regional Advantage”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AnnaLee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Saxenian</a:t>
            </a:r>
            <a:r>
              <a:rPr lang="en-US" altLang="en-US" dirty="0" smtClean="0"/>
              <a:t>, 1994)</a:t>
            </a:r>
            <a:endParaRPr lang="en-US" altLang="en-US" sz="3200" dirty="0" smtClean="0"/>
          </a:p>
          <a:p>
            <a:pPr lvl="1">
              <a:lnSpc>
                <a:spcPct val="110000"/>
              </a:lnSpc>
            </a:pPr>
            <a:r>
              <a:rPr lang="en-US" altLang="en-US" sz="2400" dirty="0" smtClean="0"/>
              <a:t>Easier to operate when: 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Support infrastructure is well established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Labor pool is plentiful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Capital and expertize is close at hand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smtClean="0"/>
              <a:t>IP generation is local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Bay Area for </a:t>
            </a:r>
          </a:p>
          <a:p>
            <a:pPr lvl="2">
              <a:lnSpc>
                <a:spcPct val="110000"/>
              </a:lnSpc>
            </a:pPr>
            <a:r>
              <a:rPr lang="en-US" altLang="en-US" dirty="0" smtClean="0"/>
              <a:t>Computer hardware</a:t>
            </a:r>
          </a:p>
          <a:p>
            <a:pPr lvl="2">
              <a:lnSpc>
                <a:spcPct val="110000"/>
              </a:lnSpc>
            </a:pPr>
            <a:r>
              <a:rPr lang="en-US" altLang="en-US" dirty="0" smtClean="0"/>
              <a:t>Software and Apps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SF for </a:t>
            </a:r>
          </a:p>
          <a:p>
            <a:pPr lvl="2">
              <a:lnSpc>
                <a:spcPct val="110000"/>
              </a:lnSpc>
            </a:pPr>
            <a:r>
              <a:rPr lang="en-US" altLang="en-US" dirty="0" smtClean="0"/>
              <a:t>bio-tech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.</a:t>
            </a:r>
            <a:r>
              <a:rPr lang="en-US" altLang="en-US" dirty="0" smtClean="0"/>
              <a:t>com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4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SU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JSU">
      <a:majorFont>
        <a:latin typeface="SJSU Spartan Regular"/>
        <a:ea typeface=""/>
        <a:cs typeface=""/>
      </a:majorFont>
      <a:minorFont>
        <a:latin typeface="SJSU Spartan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SJSU standard</Template>
  <TotalTime>4123</TotalTime>
  <Words>466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SJSU standard</vt:lpstr>
      <vt:lpstr>Network Externalities</vt:lpstr>
      <vt:lpstr>Competing standards (I)…</vt:lpstr>
      <vt:lpstr>Competing standards (II)…</vt:lpstr>
      <vt:lpstr>Definition</vt:lpstr>
      <vt:lpstr>Direct and indirect externalities</vt:lpstr>
      <vt:lpstr>E.g., Microsoft Office file format</vt:lpstr>
      <vt:lpstr>CD Players</vt:lpstr>
      <vt:lpstr>Firm or industry</vt:lpstr>
      <vt:lpstr>Industrial Districts</vt:lpstr>
      <vt:lpstr>Standards and technologies</vt:lpstr>
      <vt:lpstr>Adoption issues</vt:lpstr>
      <vt:lpstr>Coordination, value creation and appropriation</vt:lpstr>
      <vt:lpstr>One example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Externalities</dc:title>
  <dc:creator>simon</dc:creator>
  <cp:lastModifiedBy>Simon</cp:lastModifiedBy>
  <cp:revision>19</cp:revision>
  <dcterms:created xsi:type="dcterms:W3CDTF">2014-08-25T00:26:21Z</dcterms:created>
  <dcterms:modified xsi:type="dcterms:W3CDTF">2018-01-06T21:24:20Z</dcterms:modified>
</cp:coreProperties>
</file>